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66" r:id="rId5"/>
    <p:sldId id="271" r:id="rId6"/>
    <p:sldId id="268" r:id="rId7"/>
    <p:sldId id="267" r:id="rId8"/>
    <p:sldId id="273" r:id="rId9"/>
    <p:sldId id="272" r:id="rId10"/>
    <p:sldId id="275" r:id="rId11"/>
    <p:sldId id="276" r:id="rId12"/>
    <p:sldId id="277" r:id="rId13"/>
    <p:sldId id="274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63" r:id="rId25"/>
    <p:sldId id="288" r:id="rId26"/>
    <p:sldId id="264" r:id="rId27"/>
    <p:sldId id="289" r:id="rId28"/>
    <p:sldId id="290" r:id="rId29"/>
    <p:sldId id="291" r:id="rId30"/>
    <p:sldId id="317" r:id="rId31"/>
    <p:sldId id="292" r:id="rId32"/>
    <p:sldId id="293" r:id="rId33"/>
    <p:sldId id="294" r:id="rId34"/>
    <p:sldId id="295" r:id="rId35"/>
    <p:sldId id="300" r:id="rId36"/>
    <p:sldId id="296" r:id="rId37"/>
    <p:sldId id="304" r:id="rId38"/>
    <p:sldId id="306" r:id="rId39"/>
    <p:sldId id="305" r:id="rId40"/>
    <p:sldId id="307" r:id="rId41"/>
    <p:sldId id="308" r:id="rId42"/>
    <p:sldId id="297" r:id="rId43"/>
    <p:sldId id="298" r:id="rId44"/>
    <p:sldId id="310" r:id="rId45"/>
    <p:sldId id="314" r:id="rId46"/>
    <p:sldId id="299" r:id="rId47"/>
    <p:sldId id="311" r:id="rId48"/>
    <p:sldId id="312" r:id="rId49"/>
    <p:sldId id="313" r:id="rId50"/>
    <p:sldId id="309" r:id="rId51"/>
    <p:sldId id="301" r:id="rId52"/>
    <p:sldId id="302" r:id="rId53"/>
    <p:sldId id="303" r:id="rId54"/>
    <p:sldId id="315" r:id="rId55"/>
    <p:sldId id="316" r:id="rId56"/>
    <p:sldId id="259" r:id="rId57"/>
    <p:sldId id="260" r:id="rId5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43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3444"/>
      </p:cViewPr>
      <p:guideLst>
        <p:guide/>
        <p:guide pos="7680"/>
        <p:guide orient="horz"/>
        <p:guide orient="horz" pos="43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76495-47E8-4488-A78D-9587687D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781FEA-4085-42D1-ABF3-31912A64E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4FC93E-132F-451C-81F0-ED07396F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40BFB3-9CA5-4596-A19D-52F60759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D00832-9B8A-4368-9DC2-8D3EAD47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942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F32A4-F920-4A52-86F8-4A4BC031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303795-33D2-40B2-A20F-73BAA811B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B6227E-C3B8-4077-BF74-3A28E8BA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D7FF0B-E6FA-41EB-8137-7AC65DB8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A6DD95-1C44-498E-B14B-895AAA3A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771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89AE63-A7F3-4DFD-AB22-62D5C1D83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787FE8-196F-4867-8A2B-BAE804284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0D66FD-3E65-431C-93D0-26CF52BD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D7A541-0744-4F5F-AC08-0134D7482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3AC0B-32A6-49ED-9210-1259D642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349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09665-8031-4727-8B5A-5D606893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784BE2-CDA9-47B5-9273-3B56311B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1DC105-29D6-41F8-9BDC-74ADBEA0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99F117-922D-4CED-989D-76D24EA7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E0EEC4-411E-45A8-9CCD-D7399360D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12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2CC98-F452-492A-8EB2-085586A9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D7055A-FA21-40CC-8FE6-BB3DD9933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F91B3D-56FE-4E71-8785-60F1C238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275F45-70E6-40E3-918F-A7B253E1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9BBF62-8663-44B3-B9F2-B67E0362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832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A66E9E-180E-4EA3-848F-18FC709C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7D4999-D3AA-4B3C-AD1B-7C2FB2BA8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311687-4B55-4F1E-BF33-69F1BD8D5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84D21E-E107-4680-B6ED-5CC1A3F6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28E56A-D0EB-47BC-96D0-51AD35BB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CD5C3F-A8DE-45A3-884C-C46C5625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711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84193-0C52-4418-B8DF-55934524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49C810-0B89-4C1C-8F5C-1A93C4910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7F1CDA-BCFE-4F6F-BA85-31654559C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DB3E6C-2112-4577-BA5B-E62272CBD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C57BFB1-13D2-4E30-B376-49210B16E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415762A-A2E7-4430-B927-61AEB117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F7D21E-71DD-45EC-8A8E-9F302D6A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725F9A-0CED-4283-8F53-0DEFDB46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474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4ADD4-0ADD-43A0-91C0-AEA40F47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0B35E2-1A9C-4E91-B3C0-3ABB3B6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498CF4-3EC3-4E30-88A3-6B02ACC1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7AD430-C72A-4C32-9FF1-4D0FCE99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921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A22B23-2D57-452B-8B88-C8E61260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EC7E77-88EF-46C5-9DB8-9A602BA7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C5B38F-1037-4FE3-B672-E1974A918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106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0CDD7-2B92-4B9C-BF4C-4A4D1581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8A10B9-3076-4062-9A6F-A19D0D64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435B66-02DE-42B6-96E6-B41FB66E9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FFFDB8-61E9-4687-9EE4-0F28DE36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84C5AF-FC91-408B-88C2-475B8106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8483D2-6A1A-4FBD-9138-E541664B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FB611-92F6-4475-8426-DECB8D17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C9838C9-5E3C-4A79-9B65-1BF6BAEE3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3C6AA2-04ED-4EED-BE2D-E2F50A6E6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984887-C26B-44A2-9132-573A25FC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3F688A-3427-4307-A552-B1C9D278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C97A06-01EB-4174-8FE6-9B5F7E52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512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B991D7-69FC-4210-A7FA-C5706370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51BA4D-8E3B-428C-8DB8-17EE10D17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FC0435-440C-4D02-83C7-C9877617F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C426-8E29-4C87-AE8D-AB63D96512A5}" type="datetimeFigureOut">
              <a:rPr lang="de-CH" smtClean="0"/>
              <a:t>23.02.22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D74149-47D3-4862-A7AC-EA370B54D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013953-C5C1-4FF6-8F04-37A492082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A69F8-C730-46F8-82DF-5558AF7DED8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780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60C80B2-D708-48E4-BBE8-AA785508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7C98AC-8EE1-4F64-A70F-A4A098D8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5" y="0"/>
            <a:ext cx="4490977" cy="1736203"/>
          </a:xfrm>
        </p:spPr>
        <p:txBody>
          <a:bodyPr/>
          <a:lstStyle/>
          <a:p>
            <a:pPr algn="r"/>
            <a:r>
              <a:rPr lang="de-CH" b="1" dirty="0"/>
              <a:t>Willkommen   bei  Synergie Plus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F306E1B-6EBF-4FAF-8CD2-267F4A501B68}"/>
              </a:ext>
            </a:extLst>
          </p:cNvPr>
          <p:cNvSpPr txBox="1"/>
          <p:nvPr/>
        </p:nvSpPr>
        <p:spPr>
          <a:xfrm>
            <a:off x="9144000" y="1560057"/>
            <a:ext cx="3048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dirty="0"/>
              <a:t>18.02.2022</a:t>
            </a:r>
          </a:p>
          <a:p>
            <a:pPr algn="r"/>
            <a:endParaRPr lang="de-CH" dirty="0"/>
          </a:p>
          <a:p>
            <a:pPr algn="r"/>
            <a:endParaRPr lang="de-CH" dirty="0"/>
          </a:p>
          <a:p>
            <a:pPr algn="r"/>
            <a:br>
              <a:rPr lang="de-CH" dirty="0"/>
            </a:br>
            <a:r>
              <a:rPr lang="de-CH" dirty="0"/>
              <a:t>Architekt: </a:t>
            </a:r>
          </a:p>
          <a:p>
            <a:pPr algn="r"/>
            <a:r>
              <a:rPr lang="de-CH" dirty="0"/>
              <a:t>Matthias </a:t>
            </a:r>
            <a:r>
              <a:rPr lang="de-CH" dirty="0" err="1"/>
              <a:t>Oldani</a:t>
            </a:r>
            <a:endParaRPr lang="de-CH" dirty="0"/>
          </a:p>
          <a:p>
            <a:pPr algn="r"/>
            <a:endParaRPr lang="de-CH" dirty="0"/>
          </a:p>
          <a:p>
            <a:pPr algn="r"/>
            <a:r>
              <a:rPr lang="de-CH" dirty="0"/>
              <a:t>Bauherr: </a:t>
            </a:r>
          </a:p>
          <a:p>
            <a:pPr algn="r"/>
            <a:r>
              <a:rPr lang="de-CH" dirty="0"/>
              <a:t>Barbara und Markus Ursprung</a:t>
            </a:r>
          </a:p>
          <a:p>
            <a:pPr algn="r"/>
            <a:endParaRPr lang="de-CH" dirty="0"/>
          </a:p>
          <a:p>
            <a:pPr algn="r"/>
            <a:endParaRPr lang="de-CH" dirty="0"/>
          </a:p>
          <a:p>
            <a:pPr algn="r"/>
            <a:endParaRPr lang="de-CH" dirty="0"/>
          </a:p>
          <a:p>
            <a:pPr algn="r"/>
            <a:r>
              <a:rPr lang="de-CH" dirty="0"/>
              <a:t>Projekt-Start: 2010</a:t>
            </a:r>
          </a:p>
          <a:p>
            <a:pPr algn="r"/>
            <a:r>
              <a:rPr lang="de-CH" dirty="0"/>
              <a:t>Mit der Frage:</a:t>
            </a:r>
          </a:p>
          <a:p>
            <a:pPr algn="r"/>
            <a:r>
              <a:rPr lang="de-CH" dirty="0"/>
              <a:t>Wie wollen wir leben?</a:t>
            </a:r>
          </a:p>
        </p:txBody>
      </p:sp>
    </p:spTree>
    <p:extLst>
      <p:ext uri="{BB962C8B-B14F-4D97-AF65-F5344CB8AC3E}">
        <p14:creationId xmlns:p14="http://schemas.microsoft.com/office/powerpoint/2010/main" val="2980472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– Die Umsetzung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de-CH" sz="3600" dirty="0"/>
              <a:t> … und jetzt?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034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51BD1C-DDA9-4BD4-84B7-9E4C3A635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405"/>
            <a:ext cx="12192000" cy="813881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1A1498-019B-4ED6-87B3-9483091E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137" y="653884"/>
            <a:ext cx="7640782" cy="881784"/>
          </a:xfrm>
        </p:spPr>
        <p:txBody>
          <a:bodyPr/>
          <a:lstStyle/>
          <a:p>
            <a:r>
              <a:rPr lang="de-CH" dirty="0"/>
              <a:t>Unser Zuhause</a:t>
            </a:r>
          </a:p>
        </p:txBody>
      </p:sp>
    </p:spTree>
    <p:extLst>
      <p:ext uri="{BB962C8B-B14F-4D97-AF65-F5344CB8AC3E}">
        <p14:creationId xmlns:p14="http://schemas.microsoft.com/office/powerpoint/2010/main" val="42830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890B574-0048-4709-A525-FB8F557E3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942" cy="819751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3DBB94-132B-498C-92BA-1551D354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…von Norden</a:t>
            </a:r>
          </a:p>
        </p:txBody>
      </p:sp>
    </p:spTree>
    <p:extLst>
      <p:ext uri="{BB962C8B-B14F-4D97-AF65-F5344CB8AC3E}">
        <p14:creationId xmlns:p14="http://schemas.microsoft.com/office/powerpoint/2010/main" val="62415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– Die Umsetzung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de-CH" sz="3600" dirty="0"/>
              <a:t>Neustart: Benzenschwil</a:t>
            </a:r>
          </a:p>
          <a:p>
            <a:r>
              <a:rPr lang="de-CH" sz="3600" dirty="0"/>
              <a:t>15.3.2019 Baueingabe</a:t>
            </a:r>
          </a:p>
          <a:p>
            <a:r>
              <a:rPr lang="de-CH" sz="3600" dirty="0"/>
              <a:t>6.2.2020 Baubewilligung</a:t>
            </a:r>
          </a:p>
          <a:p>
            <a:r>
              <a:rPr lang="de-CH" sz="3600" dirty="0"/>
              <a:t>1.8.2020 Baustart mit Abriss</a:t>
            </a:r>
          </a:p>
          <a:p>
            <a:r>
              <a:rPr lang="de-CH" sz="3600" dirty="0"/>
              <a:t>21.8.2021 Einzug der ersten 4 Bewohner</a:t>
            </a:r>
          </a:p>
          <a:p>
            <a:r>
              <a:rPr lang="de-CH" sz="3600" dirty="0"/>
              <a:t>September 2021 Vollbesetzung 13 Personen von 2 bis 67 Jahren.  </a:t>
            </a:r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204906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00988-6888-45D0-810E-9EE4C3D5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64A94B-72B6-4B39-BD66-F206EE817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02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24666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C342B-768E-499D-A24E-7DEAAFEC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94CB96-C74E-40A8-84C4-984D86AA9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23"/>
            <a:ext cx="12217624" cy="9163218"/>
          </a:xfrm>
        </p:spPr>
      </p:pic>
    </p:spTree>
    <p:extLst>
      <p:ext uri="{BB962C8B-B14F-4D97-AF65-F5344CB8AC3E}">
        <p14:creationId xmlns:p14="http://schemas.microsoft.com/office/powerpoint/2010/main" val="3976624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290DB-193B-48A7-9AEB-48205E7E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F9D9948-43E3-47F7-9F52-939233653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643829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07A9B-ABA1-4204-BFB7-27331466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F0C125-E8D2-43DF-9867-9AF54AB2C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058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024765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56CE1-DA1A-48B7-8094-D2E656B0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F22D84F-5079-4547-B6BA-7213AB788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10019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59DB9-100F-4D15-A836-2D2CAD2D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578E5D-25AD-4603-92DD-85EA96604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59" y="0"/>
            <a:ext cx="12322959" cy="8226232"/>
          </a:xfrm>
        </p:spPr>
      </p:pic>
    </p:spTree>
    <p:extLst>
      <p:ext uri="{BB962C8B-B14F-4D97-AF65-F5344CB8AC3E}">
        <p14:creationId xmlns:p14="http://schemas.microsoft.com/office/powerpoint/2010/main" val="151933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– Phase 1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de-CH" dirty="0"/>
              <a:t>Start: 2010 Wie wollen wir leben? </a:t>
            </a:r>
          </a:p>
          <a:p>
            <a:r>
              <a:rPr lang="de-CH" dirty="0"/>
              <a:t>… unsere Eltern lebten in einem Einfamilienhaus</a:t>
            </a:r>
          </a:p>
          <a:p>
            <a:r>
              <a:rPr lang="de-CH" dirty="0"/>
              <a:t>… nach der Familienzeit zu zweit</a:t>
            </a:r>
          </a:p>
          <a:p>
            <a:r>
              <a:rPr lang="de-CH" dirty="0"/>
              <a:t>… danach alleine …</a:t>
            </a:r>
          </a:p>
          <a:p>
            <a:r>
              <a:rPr lang="de-CH" dirty="0"/>
              <a:t>Wir möchten mehr Gemeinschaft …</a:t>
            </a:r>
          </a:p>
          <a:p>
            <a:r>
              <a:rPr lang="de-CH" dirty="0"/>
              <a:t>Gibt es Alternativen, andere Wohnformen?</a:t>
            </a:r>
          </a:p>
          <a:p>
            <a:r>
              <a:rPr lang="de-CH" dirty="0"/>
              <a:t>…die Suche begann …</a:t>
            </a:r>
          </a:p>
          <a:p>
            <a:r>
              <a:rPr lang="de-CH" dirty="0"/>
              <a:t>Beispiel Kraftwerk 1 …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1635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7AA1092-DBAF-46AC-8892-860AE0DC0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9032" cy="687515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A58EA1-933E-4D4F-95DD-44E34D44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6348"/>
            <a:ext cx="10515600" cy="1325563"/>
          </a:xfrm>
        </p:spPr>
        <p:txBody>
          <a:bodyPr>
            <a:normAutofit/>
          </a:bodyPr>
          <a:lstStyle/>
          <a:p>
            <a:r>
              <a:rPr lang="de-CH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wenig mehr Tank – als Strasse!</a:t>
            </a:r>
          </a:p>
        </p:txBody>
      </p:sp>
    </p:spTree>
    <p:extLst>
      <p:ext uri="{BB962C8B-B14F-4D97-AF65-F5344CB8AC3E}">
        <p14:creationId xmlns:p14="http://schemas.microsoft.com/office/powerpoint/2010/main" val="3376804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F3321-B4A1-4292-83EB-623F8739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3854C1-B139-4AC8-9ECB-7CA9932D4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1" y="-456220"/>
            <a:ext cx="10956758" cy="7314220"/>
          </a:xfrm>
        </p:spPr>
      </p:pic>
    </p:spTree>
    <p:extLst>
      <p:ext uri="{BB962C8B-B14F-4D97-AF65-F5344CB8AC3E}">
        <p14:creationId xmlns:p14="http://schemas.microsoft.com/office/powerpoint/2010/main" val="3690189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7D5E7-9F99-4CF5-AE85-F4462EC7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943A9B-F051-4884-90D4-46C4C5E34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799"/>
            <a:ext cx="12192000" cy="8138810"/>
          </a:xfrm>
        </p:spPr>
      </p:pic>
    </p:spTree>
    <p:extLst>
      <p:ext uri="{BB962C8B-B14F-4D97-AF65-F5344CB8AC3E}">
        <p14:creationId xmlns:p14="http://schemas.microsoft.com/office/powerpoint/2010/main" val="3258125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98148-669E-4D37-B388-3F03ED55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72F2EA4-CC23-4ECC-92F1-54DB60AB2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223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284456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EAC81E1-0F92-450C-8ACB-C8D3ECCA3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674015" cy="686130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993DF46-CEE2-4044-86BD-8E37EB00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622" y="330401"/>
            <a:ext cx="3709581" cy="6353032"/>
          </a:xfrm>
        </p:spPr>
        <p:txBody>
          <a:bodyPr>
            <a:normAutofit/>
          </a:bodyPr>
          <a:lstStyle/>
          <a:p>
            <a:pPr algn="r"/>
            <a:r>
              <a:rPr lang="de-CH" dirty="0"/>
              <a:t>Die 7 Mutigen der ersten Stunde</a:t>
            </a: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sz="3600" dirty="0" err="1"/>
              <a:t>Vereinsgündung</a:t>
            </a:r>
            <a:r>
              <a:rPr lang="de-CH" sz="3600" dirty="0"/>
              <a:t> </a:t>
            </a:r>
            <a:r>
              <a:rPr lang="de-CH" dirty="0"/>
              <a:t>im Juli 2021</a:t>
            </a:r>
          </a:p>
        </p:txBody>
      </p:sp>
    </p:spTree>
    <p:extLst>
      <p:ext uri="{BB962C8B-B14F-4D97-AF65-F5344CB8AC3E}">
        <p14:creationId xmlns:p14="http://schemas.microsoft.com/office/powerpoint/2010/main" val="371606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F95EE-58D1-4B9C-A9DB-5CC17114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AF46FBC-306F-4F75-B494-E09F4C1D9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41972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676440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61F52-C548-41BC-939A-3D2CE6F7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949C1DB-B8E5-4865-A857-73A336EF3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04716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846305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2C625-8A13-495C-A64A-904C523F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14D79A-E081-4B4C-B706-B65E0228C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25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314438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DF31E-F7B4-4E66-8E0A-6BE11FDA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28AF15-9B31-4F70-81E8-34A30D434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084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917136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95FCCF-0557-43D9-BF86-355773438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" y="-550698"/>
            <a:ext cx="5550570" cy="740076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D6E35D-C488-4822-8440-A9481DB86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4493"/>
            <a:ext cx="5550571" cy="1325563"/>
          </a:xfrm>
        </p:spPr>
        <p:txBody>
          <a:bodyPr/>
          <a:lstStyle/>
          <a:p>
            <a:r>
              <a:rPr lang="de-CH" dirty="0"/>
              <a:t>Arbeit und Genuss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42D30-F0A7-4F52-97C9-BA8DD9FA2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68" y="1632368"/>
            <a:ext cx="7532291" cy="52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1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E262F3-D364-42FA-86A3-047C310D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6" y="0"/>
            <a:ext cx="11898284" cy="68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98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C6DD3-62A8-4FC4-8617-308DD393B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A05F567-75D0-435E-98AD-56DD1C953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049" y="-1329068"/>
            <a:ext cx="12879049" cy="8597452"/>
          </a:xfrm>
        </p:spPr>
      </p:pic>
    </p:spTree>
    <p:extLst>
      <p:ext uri="{BB962C8B-B14F-4D97-AF65-F5344CB8AC3E}">
        <p14:creationId xmlns:p14="http://schemas.microsoft.com/office/powerpoint/2010/main" val="1890215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46FBA-BCDB-499D-9C91-BA134D581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4B5E89-B9BC-46A7-96CA-4BB6D72E7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958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7522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A2BF957-6DD4-4151-82D0-206577FEC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7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256AC2-2D69-4C18-9E9A-CC9182CF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12 WCs – 1 gemeinsames Bad </a:t>
            </a:r>
            <a:br>
              <a:rPr lang="de-CH" dirty="0"/>
            </a:br>
            <a:r>
              <a:rPr lang="de-CH" dirty="0"/>
              <a:t>Fussball-Spiel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1C1BD7E-A45E-44F4-90EA-02C4E2D30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95" y="1455821"/>
            <a:ext cx="7202905" cy="5402179"/>
          </a:xfrm>
        </p:spPr>
      </p:pic>
    </p:spTree>
    <p:extLst>
      <p:ext uri="{BB962C8B-B14F-4D97-AF65-F5344CB8AC3E}">
        <p14:creationId xmlns:p14="http://schemas.microsoft.com/office/powerpoint/2010/main" val="196014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0AB1958-0106-4ED9-8F3F-560E29C7C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84"/>
            <a:ext cx="9689432" cy="726707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503A815-1B10-4E53-A283-8C7F03BE3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95" y="5524500"/>
            <a:ext cx="10515600" cy="1325563"/>
          </a:xfrm>
        </p:spPr>
        <p:txBody>
          <a:bodyPr/>
          <a:lstStyle/>
          <a:p>
            <a:r>
              <a:rPr lang="de-CH" dirty="0"/>
              <a:t>Zimmer mit viel Massiv-Holz </a:t>
            </a:r>
            <a:br>
              <a:rPr lang="de-CH" dirty="0"/>
            </a:br>
            <a:r>
              <a:rPr lang="de-CH" dirty="0"/>
              <a:t>14cm Holzwände, </a:t>
            </a:r>
            <a:r>
              <a:rPr lang="de-CH" dirty="0" err="1"/>
              <a:t>gedübbelt</a:t>
            </a:r>
            <a:r>
              <a:rPr lang="de-CH" dirty="0"/>
              <a:t> - nicht geleimt</a:t>
            </a:r>
          </a:p>
        </p:txBody>
      </p:sp>
    </p:spTree>
    <p:extLst>
      <p:ext uri="{BB962C8B-B14F-4D97-AF65-F5344CB8AC3E}">
        <p14:creationId xmlns:p14="http://schemas.microsoft.com/office/powerpoint/2010/main" val="974081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49990-94FE-4E19-B899-9F145B0F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Mehrgenerationengemeinschaft heute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DB17B-289F-4CD1-A581-B13213C3E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600" dirty="0"/>
              <a:t>12 Personen bewohnen 13 Zimmer</a:t>
            </a:r>
          </a:p>
          <a:p>
            <a:pPr lvl="1"/>
            <a:r>
              <a:rPr lang="de-CH" sz="3600" dirty="0"/>
              <a:t>Eine Familie mit 2 Kindern</a:t>
            </a:r>
          </a:p>
          <a:p>
            <a:pPr lvl="1"/>
            <a:r>
              <a:rPr lang="de-CH" sz="3600" dirty="0"/>
              <a:t>Fam. Ursprung mit 2 erwachsenen Töchtern</a:t>
            </a:r>
          </a:p>
          <a:p>
            <a:pPr lvl="1"/>
            <a:r>
              <a:rPr lang="de-CH" sz="3600" dirty="0"/>
              <a:t>Und 2 Männer und 2 Frauen</a:t>
            </a:r>
          </a:p>
          <a:p>
            <a:pPr lvl="1"/>
            <a:endParaRPr lang="de-CH" sz="3600" dirty="0"/>
          </a:p>
          <a:p>
            <a:r>
              <a:rPr lang="de-CH" sz="3600" dirty="0"/>
              <a:t>2 Zimmer sind frei</a:t>
            </a:r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97971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A934B6-ECC0-4B13-A7F2-0AF19DA7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BF0AF19-709A-4E39-BF29-21AC002AA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0"/>
            <a:ext cx="11534274" cy="7699742"/>
          </a:xfrm>
        </p:spPr>
      </p:pic>
    </p:spTree>
    <p:extLst>
      <p:ext uri="{BB962C8B-B14F-4D97-AF65-F5344CB8AC3E}">
        <p14:creationId xmlns:p14="http://schemas.microsoft.com/office/powerpoint/2010/main" val="187916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3D2BF-5505-4625-9D04-EE0C5C80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Baupläne des Minergie-P Hauses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8C0374-D29F-43EE-B1F4-38EEB0C05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CH" b="1" dirty="0"/>
              <a:t>15 Zimmer </a:t>
            </a:r>
            <a:r>
              <a:rPr lang="de-CH" dirty="0"/>
              <a:t>werden vermietet in</a:t>
            </a:r>
          </a:p>
          <a:p>
            <a:r>
              <a:rPr lang="de-CH" dirty="0"/>
              <a:t>5 </a:t>
            </a:r>
            <a:r>
              <a:rPr lang="de-CH" b="1" dirty="0"/>
              <a:t>3,5 Zimmer Wohnungen </a:t>
            </a:r>
            <a:r>
              <a:rPr lang="de-CH" dirty="0"/>
              <a:t>mit eigener Komfortlüftung</a:t>
            </a:r>
          </a:p>
          <a:p>
            <a:endParaRPr lang="de-CH" dirty="0"/>
          </a:p>
          <a:p>
            <a:r>
              <a:rPr lang="de-CH" dirty="0">
                <a:solidFill>
                  <a:schemeClr val="accent1">
                    <a:lumMod val="75000"/>
                  </a:schemeClr>
                </a:solidFill>
              </a:rPr>
              <a:t>Gemeinsam</a:t>
            </a:r>
            <a:r>
              <a:rPr lang="de-CH" dirty="0"/>
              <a:t>: </a:t>
            </a:r>
          </a:p>
          <a:p>
            <a:r>
              <a:rPr lang="de-CH" dirty="0"/>
              <a:t>2 Wohnküchen</a:t>
            </a:r>
          </a:p>
          <a:p>
            <a:r>
              <a:rPr lang="de-CH" dirty="0"/>
              <a:t>3 Keller (Vorrat, Lager, Velo)</a:t>
            </a:r>
          </a:p>
          <a:p>
            <a:r>
              <a:rPr lang="de-CH" dirty="0"/>
              <a:t>1 Bad</a:t>
            </a:r>
          </a:p>
          <a:p>
            <a:r>
              <a:rPr lang="de-CH" dirty="0"/>
              <a:t>1 Galerie</a:t>
            </a:r>
          </a:p>
          <a:p>
            <a:r>
              <a:rPr lang="de-CH" dirty="0"/>
              <a:t>2 Garagenplätze</a:t>
            </a:r>
          </a:p>
          <a:p>
            <a:r>
              <a:rPr lang="de-CH" dirty="0"/>
              <a:t>8 </a:t>
            </a:r>
            <a:r>
              <a:rPr lang="de-CH" dirty="0" err="1"/>
              <a:t>Perkplätze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12206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A2AE5-147C-4280-90D4-DC0DDD26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A9CB0F-36E0-4A8A-8243-BCBF34C5E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F5EBD24-8676-47CA-9EAC-BAF5DA7B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8" y="-501877"/>
            <a:ext cx="8213558" cy="78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B0269-297A-4BD0-B884-31322FDF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A2F44-9F87-4280-8143-504BD4438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23A391-9380-4827-BDE3-FD6AEE76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63" y="0"/>
            <a:ext cx="1097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2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BDA1B-3546-42FA-B2E6-0827AB99B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A7F5EF-70EB-4415-9D0E-16CF98D54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5A2158-F6D7-429B-AD57-C71D8BF4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5993"/>
            <a:ext cx="11534275" cy="78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2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– Die Alternativen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lvl="1"/>
            <a:r>
              <a:rPr lang="de-CH" sz="3600" dirty="0"/>
              <a:t>Wir besuchten diese Orte und sprachen mit den Bewohnern.</a:t>
            </a:r>
          </a:p>
          <a:p>
            <a:pPr lvl="1"/>
            <a:endParaRPr lang="de-CH" sz="3600" dirty="0"/>
          </a:p>
          <a:p>
            <a:pPr lvl="1"/>
            <a:r>
              <a:rPr lang="de-CH" sz="3600" dirty="0"/>
              <a:t>Bei Kraftwerk gibt es heute bereits Kraftwerk 1 2 3 </a:t>
            </a:r>
          </a:p>
          <a:p>
            <a:pPr lvl="1"/>
            <a:r>
              <a:rPr lang="de-CH" sz="3600" dirty="0"/>
              <a:t>…</a:t>
            </a:r>
          </a:p>
          <a:p>
            <a:pPr lvl="1"/>
            <a:r>
              <a:rPr lang="de-CH" sz="3600" dirty="0"/>
              <a:t>Dann Kalkbreite in Zürich</a:t>
            </a:r>
          </a:p>
          <a:p>
            <a:pPr lvl="1"/>
            <a:r>
              <a:rPr lang="de-CH" sz="3600" dirty="0"/>
              <a:t>…</a:t>
            </a:r>
          </a:p>
          <a:p>
            <a:pPr lvl="1"/>
            <a:r>
              <a:rPr lang="de-CH" sz="3600" dirty="0"/>
              <a:t>Dann fanden wir das Hunziker Areal auch in Zürich:</a:t>
            </a:r>
          </a:p>
          <a:p>
            <a:endParaRPr lang="de-CH" sz="3600" dirty="0"/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3217982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6CBC4-8631-42FE-9B0A-2FEC73005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5451D4-2E95-47B3-A984-36979516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1AFD79-65FE-4CD3-8F0F-1E5322D17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7" y="0"/>
            <a:ext cx="1053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0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3D2BF-5505-4625-9D04-EE0C5C80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8C0374-D29F-43EE-B1F4-38EEB0C05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0135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D5928E5-184A-44E3-AD86-822EFCEB8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745"/>
            <a:ext cx="7828547" cy="682931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80B6A4-1298-43EE-A6BA-01F5552A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546" y="20745"/>
            <a:ext cx="4363454" cy="6816510"/>
          </a:xfrm>
        </p:spPr>
        <p:txBody>
          <a:bodyPr>
            <a:normAutofit/>
          </a:bodyPr>
          <a:lstStyle/>
          <a:p>
            <a:r>
              <a:rPr lang="de-CH" dirty="0"/>
              <a:t>Solarplan:</a:t>
            </a:r>
            <a:br>
              <a:rPr lang="de-CH" dirty="0"/>
            </a:br>
            <a:br>
              <a:rPr lang="de-CH" dirty="0"/>
            </a:br>
            <a:r>
              <a:rPr lang="de-CH" dirty="0"/>
              <a:t>Fassaden und </a:t>
            </a:r>
            <a:br>
              <a:rPr lang="de-CH" dirty="0"/>
            </a:br>
            <a:r>
              <a:rPr lang="de-CH" dirty="0"/>
              <a:t>Dächer</a:t>
            </a:r>
            <a:br>
              <a:rPr lang="de-CH" dirty="0"/>
            </a:br>
            <a:br>
              <a:rPr lang="de-CH" dirty="0"/>
            </a:br>
            <a:r>
              <a:rPr lang="de-CH" dirty="0"/>
              <a:t>Bauplan für die </a:t>
            </a:r>
            <a:br>
              <a:rPr lang="de-CH" dirty="0"/>
            </a:br>
            <a:r>
              <a:rPr lang="de-CH" dirty="0"/>
              <a:t>20 Strings</a:t>
            </a:r>
            <a:br>
              <a:rPr lang="de-CH" dirty="0"/>
            </a:br>
            <a:r>
              <a:rPr lang="de-CH" dirty="0"/>
              <a:t>424 Panels à</a:t>
            </a:r>
            <a:br>
              <a:rPr lang="de-CH" dirty="0"/>
            </a:br>
            <a:r>
              <a:rPr lang="de-CH" dirty="0"/>
              <a:t>340Wp =</a:t>
            </a:r>
            <a:br>
              <a:rPr lang="de-CH" dirty="0"/>
            </a:br>
            <a:r>
              <a:rPr lang="de-CH" dirty="0"/>
              <a:t>144kWp</a:t>
            </a:r>
          </a:p>
        </p:txBody>
      </p:sp>
    </p:spTree>
    <p:extLst>
      <p:ext uri="{BB962C8B-B14F-4D97-AF65-F5344CB8AC3E}">
        <p14:creationId xmlns:p14="http://schemas.microsoft.com/office/powerpoint/2010/main" val="3264973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1F22665-6BC6-48F4-9FF0-8F4C98EC2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7450"/>
            <a:ext cx="923925" cy="97155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36257A5-F128-4E7F-BB40-4C50F7C4E115}"/>
              </a:ext>
            </a:extLst>
          </p:cNvPr>
          <p:cNvCxnSpPr/>
          <p:nvPr/>
        </p:nvCxnSpPr>
        <p:spPr>
          <a:xfrm>
            <a:off x="1661198" y="2803858"/>
            <a:ext cx="520527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9CCC6817-E434-4F9F-B400-6B191F7EE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390" y="704969"/>
            <a:ext cx="2694345" cy="19081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E7442F-9C91-407A-94BF-63D56121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3" y="365125"/>
            <a:ext cx="3871844" cy="1325563"/>
          </a:xfrm>
        </p:spPr>
        <p:txBody>
          <a:bodyPr>
            <a:normAutofit/>
          </a:bodyPr>
          <a:lstStyle/>
          <a:p>
            <a:r>
              <a:rPr lang="de-CH" dirty="0"/>
              <a:t>‘Produktion’ </a:t>
            </a:r>
            <a:br>
              <a:rPr lang="de-CH" dirty="0"/>
            </a:br>
            <a:r>
              <a:rPr lang="de-CH" dirty="0"/>
              <a:t>Umwandlung</a:t>
            </a:r>
          </a:p>
        </p:txBody>
      </p:sp>
      <p:pic>
        <p:nvPicPr>
          <p:cNvPr id="34" name="Inhaltsplatzhalter 33">
            <a:extLst>
              <a:ext uri="{FF2B5EF4-FFF2-40B4-BE49-F238E27FC236}">
                <a16:creationId xmlns:a16="http://schemas.microsoft.com/office/drawing/2014/main" id="{0ADC94E1-C4CA-4FBA-BD66-E3E98EC29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98" y="3828300"/>
            <a:ext cx="2082463" cy="156184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D859183-968A-4398-B3F5-CB09D6311AF9}"/>
              </a:ext>
            </a:extLst>
          </p:cNvPr>
          <p:cNvSpPr/>
          <p:nvPr/>
        </p:nvSpPr>
        <p:spPr>
          <a:xfrm>
            <a:off x="2181725" y="1979572"/>
            <a:ext cx="1684421" cy="971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Huawei 100kW</a:t>
            </a:r>
          </a:p>
          <a:p>
            <a:pPr algn="ctr"/>
            <a:r>
              <a:rPr lang="de-CH" dirty="0"/>
              <a:t>10 MPPTs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689A5B4-41F8-4D1B-99C3-C7E7854976A8}"/>
              </a:ext>
            </a:extLst>
          </p:cNvPr>
          <p:cNvSpPr/>
          <p:nvPr/>
        </p:nvSpPr>
        <p:spPr>
          <a:xfrm>
            <a:off x="2181725" y="3150267"/>
            <a:ext cx="1684421" cy="971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Huawei 60kW</a:t>
            </a:r>
          </a:p>
          <a:p>
            <a:pPr algn="ctr"/>
            <a:r>
              <a:rPr lang="de-CH" dirty="0"/>
              <a:t>6 MPPTs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DBCAE8-4B7B-444C-9B1A-4A96D5418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99" y="1628895"/>
            <a:ext cx="2654528" cy="15618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2225">
            <a:solidFill>
              <a:schemeClr val="accent1">
                <a:alpha val="50000"/>
              </a:schemeClr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31F530A-F314-4138-A197-8B791B4BD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077" y="95164"/>
            <a:ext cx="1353991" cy="5795378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DAD5B4E-958E-4356-A622-B28FF9903D32}"/>
              </a:ext>
            </a:extLst>
          </p:cNvPr>
          <p:cNvCxnSpPr/>
          <p:nvPr/>
        </p:nvCxnSpPr>
        <p:spPr>
          <a:xfrm>
            <a:off x="1661197" y="3305173"/>
            <a:ext cx="520527" cy="0"/>
          </a:xfrm>
          <a:prstGeom prst="line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2B8109B-2B2D-44AC-93A2-64D855C93886}"/>
              </a:ext>
            </a:extLst>
          </p:cNvPr>
          <p:cNvCxnSpPr/>
          <p:nvPr/>
        </p:nvCxnSpPr>
        <p:spPr>
          <a:xfrm>
            <a:off x="3866146" y="2334625"/>
            <a:ext cx="520527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5EE4A0F-BE24-41F0-B9AD-40CEA1B2FDD0}"/>
              </a:ext>
            </a:extLst>
          </p:cNvPr>
          <p:cNvCxnSpPr/>
          <p:nvPr/>
        </p:nvCxnSpPr>
        <p:spPr>
          <a:xfrm>
            <a:off x="3866146" y="4027070"/>
            <a:ext cx="520527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DC9D241-0EA1-42C3-B75A-35FB39F34C23}"/>
              </a:ext>
            </a:extLst>
          </p:cNvPr>
          <p:cNvCxnSpPr>
            <a:cxnSpLocks/>
          </p:cNvCxnSpPr>
          <p:nvPr/>
        </p:nvCxnSpPr>
        <p:spPr>
          <a:xfrm>
            <a:off x="4126409" y="529389"/>
            <a:ext cx="0" cy="5117432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1563D6FB-A0AE-4110-892B-20D75DF875FC}"/>
              </a:ext>
            </a:extLst>
          </p:cNvPr>
          <p:cNvCxnSpPr>
            <a:cxnSpLocks/>
          </p:cNvCxnSpPr>
          <p:nvPr/>
        </p:nvCxnSpPr>
        <p:spPr>
          <a:xfrm>
            <a:off x="7103527" y="2798124"/>
            <a:ext cx="272844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96ADCD36-A4B8-4B5B-8DCA-82D0441C2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232" y="185380"/>
            <a:ext cx="1003360" cy="475772"/>
          </a:xfrm>
          <a:prstGeom prst="rect">
            <a:avLst/>
          </a:prstGeom>
        </p:spPr>
      </p:pic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85C5819-92A6-4AB5-8C3F-F7C3219165DF}"/>
              </a:ext>
            </a:extLst>
          </p:cNvPr>
          <p:cNvCxnSpPr>
            <a:cxnSpLocks/>
          </p:cNvCxnSpPr>
          <p:nvPr/>
        </p:nvCxnSpPr>
        <p:spPr>
          <a:xfrm>
            <a:off x="4138019" y="529389"/>
            <a:ext cx="2965508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67BEF3C-1BE0-4C5C-AC51-6EA053E2F7AE}"/>
              </a:ext>
            </a:extLst>
          </p:cNvPr>
          <p:cNvCxnSpPr>
            <a:cxnSpLocks/>
          </p:cNvCxnSpPr>
          <p:nvPr/>
        </p:nvCxnSpPr>
        <p:spPr>
          <a:xfrm>
            <a:off x="8065592" y="529389"/>
            <a:ext cx="1639882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5A51970-F69B-40D5-917B-816F2769A243}"/>
              </a:ext>
            </a:extLst>
          </p:cNvPr>
          <p:cNvCxnSpPr>
            <a:cxnSpLocks/>
          </p:cNvCxnSpPr>
          <p:nvPr/>
        </p:nvCxnSpPr>
        <p:spPr>
          <a:xfrm>
            <a:off x="4096724" y="1467852"/>
            <a:ext cx="325056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2826B22-3C40-4148-8A8F-FC273F79AD8C}"/>
              </a:ext>
            </a:extLst>
          </p:cNvPr>
          <p:cNvCxnSpPr>
            <a:cxnSpLocks/>
          </p:cNvCxnSpPr>
          <p:nvPr/>
        </p:nvCxnSpPr>
        <p:spPr>
          <a:xfrm>
            <a:off x="4836768" y="3176337"/>
            <a:ext cx="0" cy="651963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DFB439C8-1F48-4F74-9F78-EF06A8CFC4EF}"/>
              </a:ext>
            </a:extLst>
          </p:cNvPr>
          <p:cNvSpPr/>
          <p:nvPr/>
        </p:nvSpPr>
        <p:spPr>
          <a:xfrm>
            <a:off x="3254516" y="5625846"/>
            <a:ext cx="16844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Elektra </a:t>
            </a:r>
          </a:p>
          <a:p>
            <a:pPr algn="ctr"/>
            <a:r>
              <a:rPr lang="de-CH" dirty="0"/>
              <a:t>Benzenschwil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F729ABE-9384-4BD7-B52C-4E35223FDF9A}"/>
              </a:ext>
            </a:extLst>
          </p:cNvPr>
          <p:cNvSpPr txBox="1"/>
          <p:nvPr/>
        </p:nvSpPr>
        <p:spPr>
          <a:xfrm>
            <a:off x="4169329" y="580422"/>
            <a:ext cx="91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230VAC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011C24C-4609-4266-A61C-1C71180FA57B}"/>
              </a:ext>
            </a:extLst>
          </p:cNvPr>
          <p:cNvSpPr txBox="1"/>
          <p:nvPr/>
        </p:nvSpPr>
        <p:spPr>
          <a:xfrm>
            <a:off x="871177" y="3348551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0 - 1000VDC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CB2335E3-6724-420B-B28F-CB66A1F689E7}"/>
              </a:ext>
            </a:extLst>
          </p:cNvPr>
          <p:cNvSpPr txBox="1"/>
          <p:nvPr/>
        </p:nvSpPr>
        <p:spPr>
          <a:xfrm>
            <a:off x="4825746" y="3373482"/>
            <a:ext cx="95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Kühlung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75060B6-D0F6-4B68-B0BF-F8DBE26D7097}"/>
              </a:ext>
            </a:extLst>
          </p:cNvPr>
          <p:cNvSpPr txBox="1"/>
          <p:nvPr/>
        </p:nvSpPr>
        <p:spPr>
          <a:xfrm>
            <a:off x="7165853" y="2821240"/>
            <a:ext cx="13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Tank Ladung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7EB1140-EA09-4A6C-967C-8DEDE76718FF}"/>
              </a:ext>
            </a:extLst>
          </p:cNvPr>
          <p:cNvSpPr txBox="1"/>
          <p:nvPr/>
        </p:nvSpPr>
        <p:spPr>
          <a:xfrm>
            <a:off x="8079968" y="126401"/>
            <a:ext cx="157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Elektroheizung</a:t>
            </a:r>
          </a:p>
        </p:txBody>
      </p:sp>
    </p:spTree>
    <p:extLst>
      <p:ext uri="{BB962C8B-B14F-4D97-AF65-F5344CB8AC3E}">
        <p14:creationId xmlns:p14="http://schemas.microsoft.com/office/powerpoint/2010/main" val="3556793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24EA7-DC91-44F2-8ADA-02AC68D6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Der Heizkreislauf pumpt </a:t>
            </a:r>
            <a:br>
              <a:rPr lang="de-CH" dirty="0"/>
            </a:br>
            <a:r>
              <a:rPr lang="de-CH" dirty="0"/>
              <a:t>24°C bis 30°C warmes Wasser im Kreis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2AE1ED3-0C78-4C47-A0BE-FD852F289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395" y="1690688"/>
            <a:ext cx="1016615" cy="435133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8A49C11-63C9-42F8-9888-FB09516564B2}"/>
              </a:ext>
            </a:extLst>
          </p:cNvPr>
          <p:cNvSpPr/>
          <p:nvPr/>
        </p:nvSpPr>
        <p:spPr>
          <a:xfrm>
            <a:off x="7202903" y="4580022"/>
            <a:ext cx="3107129" cy="118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Neubau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8EACA77-564B-495D-A958-645FD533B8C1}"/>
              </a:ext>
            </a:extLst>
          </p:cNvPr>
          <p:cNvSpPr/>
          <p:nvPr/>
        </p:nvSpPr>
        <p:spPr>
          <a:xfrm>
            <a:off x="7202904" y="2012618"/>
            <a:ext cx="3107129" cy="118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Bestand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5B9B22A-E4DD-4D12-B436-0FB366960A3D}"/>
              </a:ext>
            </a:extLst>
          </p:cNvPr>
          <p:cNvCxnSpPr>
            <a:cxnSpLocks/>
          </p:cNvCxnSpPr>
          <p:nvPr/>
        </p:nvCxnSpPr>
        <p:spPr>
          <a:xfrm>
            <a:off x="4474460" y="2638259"/>
            <a:ext cx="272844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C0AAFDC-FF97-4399-831C-8B1B62A67452}"/>
              </a:ext>
            </a:extLst>
          </p:cNvPr>
          <p:cNvCxnSpPr>
            <a:cxnSpLocks/>
          </p:cNvCxnSpPr>
          <p:nvPr/>
        </p:nvCxnSpPr>
        <p:spPr>
          <a:xfrm>
            <a:off x="5710989" y="4931725"/>
            <a:ext cx="149191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6ACA0D8-C1B0-4276-A255-D390A78CBC4E}"/>
              </a:ext>
            </a:extLst>
          </p:cNvPr>
          <p:cNvCxnSpPr>
            <a:cxnSpLocks/>
          </p:cNvCxnSpPr>
          <p:nvPr/>
        </p:nvCxnSpPr>
        <p:spPr>
          <a:xfrm>
            <a:off x="2100232" y="5767137"/>
            <a:ext cx="5102671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5FAB751-8762-47CA-B007-A97052864681}"/>
              </a:ext>
            </a:extLst>
          </p:cNvPr>
          <p:cNvCxnSpPr>
            <a:cxnSpLocks/>
          </p:cNvCxnSpPr>
          <p:nvPr/>
        </p:nvCxnSpPr>
        <p:spPr>
          <a:xfrm flipV="1">
            <a:off x="2100232" y="3064042"/>
            <a:ext cx="5102671" cy="2582779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6C0C589-0B9B-44C4-8541-364CF3D7351A}"/>
              </a:ext>
            </a:extLst>
          </p:cNvPr>
          <p:cNvCxnSpPr>
            <a:cxnSpLocks/>
          </p:cNvCxnSpPr>
          <p:nvPr/>
        </p:nvCxnSpPr>
        <p:spPr>
          <a:xfrm flipV="1">
            <a:off x="1982424" y="2279684"/>
            <a:ext cx="1513308" cy="172886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D8CF019-228A-4EA0-8B49-89220A57C7E8}"/>
              </a:ext>
            </a:extLst>
          </p:cNvPr>
          <p:cNvCxnSpPr>
            <a:cxnSpLocks/>
          </p:cNvCxnSpPr>
          <p:nvPr/>
        </p:nvCxnSpPr>
        <p:spPr>
          <a:xfrm flipV="1">
            <a:off x="2100232" y="1971288"/>
            <a:ext cx="1798000" cy="924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7BC571A-4F5B-4483-A704-556CFF510E99}"/>
              </a:ext>
            </a:extLst>
          </p:cNvPr>
          <p:cNvCxnSpPr>
            <a:cxnSpLocks/>
          </p:cNvCxnSpPr>
          <p:nvPr/>
        </p:nvCxnSpPr>
        <p:spPr>
          <a:xfrm>
            <a:off x="3873964" y="2966981"/>
            <a:ext cx="853163" cy="138845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2E8F3198-48D4-4066-9BF5-A55AF984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79" y="2003372"/>
            <a:ext cx="1262777" cy="993661"/>
          </a:xfrm>
          <a:prstGeom prst="rect">
            <a:avLst/>
          </a:prstGeom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8621E2E-2C92-4B43-A8B7-DE1080D83AB0}"/>
              </a:ext>
            </a:extLst>
          </p:cNvPr>
          <p:cNvCxnSpPr>
            <a:cxnSpLocks/>
          </p:cNvCxnSpPr>
          <p:nvPr/>
        </p:nvCxnSpPr>
        <p:spPr>
          <a:xfrm flipV="1">
            <a:off x="2039041" y="2944796"/>
            <a:ext cx="1479417" cy="212751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66B5435F-5BCD-44B1-B763-D0A8DBC4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09" y="2374327"/>
            <a:ext cx="572788" cy="52786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84A0688F-814D-47D8-AB38-0A9D2269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600" y="4646482"/>
            <a:ext cx="619037" cy="570485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8A9768CE-1D25-44E6-B3A7-A41D5CEECB15}"/>
              </a:ext>
            </a:extLst>
          </p:cNvPr>
          <p:cNvSpPr txBox="1"/>
          <p:nvPr/>
        </p:nvSpPr>
        <p:spPr>
          <a:xfrm>
            <a:off x="360364" y="1847841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82°C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311CEAC-37FB-4B35-8D47-9737CBB1B1D1}"/>
              </a:ext>
            </a:extLst>
          </p:cNvPr>
          <p:cNvSpPr txBox="1"/>
          <p:nvPr/>
        </p:nvSpPr>
        <p:spPr>
          <a:xfrm>
            <a:off x="408780" y="5462155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20°C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9CFD1F9-65E6-456B-AB87-A5E215025040}"/>
              </a:ext>
            </a:extLst>
          </p:cNvPr>
          <p:cNvSpPr txBox="1"/>
          <p:nvPr/>
        </p:nvSpPr>
        <p:spPr>
          <a:xfrm>
            <a:off x="351060" y="2610440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80°C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DB09E19-1C14-46A8-A0B3-591188166BE4}"/>
              </a:ext>
            </a:extLst>
          </p:cNvPr>
          <p:cNvSpPr txBox="1"/>
          <p:nvPr/>
        </p:nvSpPr>
        <p:spPr>
          <a:xfrm>
            <a:off x="368165" y="2904366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60°C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37E552C-D8CA-4EBC-8250-6D97F2C7FFCC}"/>
              </a:ext>
            </a:extLst>
          </p:cNvPr>
          <p:cNvSpPr txBox="1"/>
          <p:nvPr/>
        </p:nvSpPr>
        <p:spPr>
          <a:xfrm>
            <a:off x="351060" y="3186149"/>
            <a:ext cx="75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40°C</a:t>
            </a:r>
          </a:p>
        </p:txBody>
      </p:sp>
    </p:spTree>
    <p:extLst>
      <p:ext uri="{BB962C8B-B14F-4D97-AF65-F5344CB8AC3E}">
        <p14:creationId xmlns:p14="http://schemas.microsoft.com/office/powerpoint/2010/main" val="3757385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71F55-94BC-44C5-AE1F-0F54ECD1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40" y="35516"/>
            <a:ext cx="10515600" cy="751293"/>
          </a:xfrm>
        </p:spPr>
        <p:txBody>
          <a:bodyPr/>
          <a:lstStyle/>
          <a:p>
            <a:r>
              <a:rPr lang="de-CH" dirty="0"/>
              <a:t>Temperaturen im Tank am 18.2.2022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6DD470-B554-41C2-8483-9EDA40846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42A3CE-424A-436D-A85C-A1DEB46F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1037"/>
            <a:ext cx="12233225" cy="61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53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8BF65-11A7-4CB2-A70E-D33163509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906444-342F-4AC3-9DDE-2DB54878A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4C59D5-FA16-4A46-BB48-87ACD9FF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15"/>
            <a:ext cx="12192000" cy="64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9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FB195-5CA1-427D-AF22-E34F6D61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60736-9FEF-4A78-85FB-9DAE97338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D97957-09E4-40E0-9B26-1B1A9C10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32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06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CE381-3558-4E69-805D-B2532F0A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8FAE8A-1FF1-4AC6-899C-A54CA56B5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FF240B-8031-43DE-934E-34B68B616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14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8EFEF-9462-4F32-B61B-C850AC20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ADD511-EE62-4CA1-953C-2C4AA9368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C21B4A-A6EA-4272-B889-A94E3D7D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8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19309B-BEA8-4348-AB53-99F28AA1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81" y="0"/>
            <a:ext cx="6829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7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ABD01-DD0A-483F-8A35-4306FD4F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speziell?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C81155-2A2C-4E38-B4E5-A32B43EE3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Wir speichern die Sonnen-Energie im Sommer im Tank für den Winter.</a:t>
            </a:r>
          </a:p>
          <a:p>
            <a:r>
              <a:rPr lang="de-CH" dirty="0"/>
              <a:t>Wir betreiben die Wärmepumpe im Sommer.</a:t>
            </a:r>
          </a:p>
          <a:p>
            <a:r>
              <a:rPr lang="de-CH" dirty="0"/>
              <a:t>Wir kühlen mit der Abluft der Wärmepumpe im Sommer das Haus.</a:t>
            </a:r>
          </a:p>
          <a:p>
            <a:r>
              <a:rPr lang="de-CH" dirty="0"/>
              <a:t>Die Wärmepumpe heizt den Tank auf 55°C.</a:t>
            </a:r>
          </a:p>
          <a:p>
            <a:r>
              <a:rPr lang="de-CH" dirty="0"/>
              <a:t>Die Heizstäbe helfen uns hohe Temperaturen (&gt;95°C) zu erreichen</a:t>
            </a:r>
          </a:p>
          <a:p>
            <a:r>
              <a:rPr lang="de-CH" dirty="0"/>
              <a:t>Heizstäbe sind gute </a:t>
            </a:r>
            <a:r>
              <a:rPr lang="de-CH" dirty="0" err="1"/>
              <a:t>Stromstabilisierer</a:t>
            </a:r>
            <a:r>
              <a:rPr lang="de-CH" dirty="0"/>
              <a:t>, da sie innerhalb Sekunden analog steuerbar sind. Wenn alle dieses Prinzip übernehmen würden könnte das Leitungsnetz reduziert werden! 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848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81F2D-4F07-4FB7-8CF1-D9A0D34F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wurde technisch erreicht?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237E03-6C04-4F89-9458-170FA4501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Das Heizsystem funktioniert</a:t>
            </a:r>
          </a:p>
          <a:p>
            <a:r>
              <a:rPr lang="de-CH" dirty="0"/>
              <a:t>Wir haben die gewünschten Temperaturen (20°C – 21°C) im Haus</a:t>
            </a:r>
          </a:p>
          <a:p>
            <a:r>
              <a:rPr lang="de-CH" dirty="0"/>
              <a:t>Wir verbrauchen etwa 10% mehr Heiz-Energie wie vor dem Umbau (gerechnet, noch nicht geprüft)</a:t>
            </a:r>
            <a:endParaRPr lang="de-CH" dirty="0">
              <a:latin typeface="Wingdings" panose="05000000000000000000" pitchFamily="2" charset="2"/>
            </a:endParaRPr>
          </a:p>
          <a:p>
            <a:r>
              <a:rPr lang="de-CH" dirty="0"/>
              <a:t>… bei 3fachem Volumen (1500m3 auf 4500m3) </a:t>
            </a:r>
          </a:p>
          <a:p>
            <a:r>
              <a:rPr lang="de-CH" dirty="0"/>
              <a:t>Tiefe Vorlauftemperaturen – dauernd angenehm warmer Boden 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0082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B62E9-6419-4CF1-8316-5CF44E3BE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Was ist noch offen?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6E4CD-074B-467A-A55B-626C28578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Letzte Handwerkerarbeiten</a:t>
            </a:r>
          </a:p>
          <a:p>
            <a:r>
              <a:rPr lang="de-CH" dirty="0"/>
              <a:t>Die Regelung ist erst rudimentär eingerichtet</a:t>
            </a:r>
          </a:p>
          <a:p>
            <a:r>
              <a:rPr lang="de-CH" dirty="0"/>
              <a:t>Die Messungen sind teilweise eingerichtet</a:t>
            </a:r>
          </a:p>
          <a:p>
            <a:r>
              <a:rPr lang="de-CH" dirty="0"/>
              <a:t>Die Optimierungen erfolgen in den nächsten 2 Jahren, begleitet durch die Fachhochschulen FHNW, Rapperswil(OST) und Luzern (HSLU)</a:t>
            </a:r>
          </a:p>
          <a:p>
            <a:r>
              <a:rPr lang="de-CH" dirty="0"/>
              <a:t>…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92303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A95E3D-2E6C-44A4-AA6F-C643668E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99" y="365125"/>
            <a:ext cx="6625856" cy="1325563"/>
          </a:xfrm>
        </p:spPr>
        <p:txBody>
          <a:bodyPr/>
          <a:lstStyle/>
          <a:p>
            <a:r>
              <a:rPr lang="de-CH" dirty="0"/>
              <a:t>Vielen Dank </a:t>
            </a:r>
            <a:r>
              <a:rPr lang="de-CH" dirty="0" err="1"/>
              <a:t>für’s</a:t>
            </a:r>
            <a:r>
              <a:rPr lang="de-CH" dirty="0"/>
              <a:t> Zuhören – </a:t>
            </a:r>
            <a:br>
              <a:rPr lang="de-CH" dirty="0"/>
            </a:br>
            <a:r>
              <a:rPr lang="de-CH" dirty="0"/>
              <a:t>kopieren erwünscht!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E814C1D-7F8C-49CB-A925-509DD9348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55" y="85263"/>
            <a:ext cx="5037714" cy="671695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C563635-09F0-4522-B29D-314E11CDB211}"/>
              </a:ext>
            </a:extLst>
          </p:cNvPr>
          <p:cNvSpPr txBox="1"/>
          <p:nvPr/>
        </p:nvSpPr>
        <p:spPr>
          <a:xfrm>
            <a:off x="5565430" y="2392472"/>
            <a:ext cx="1061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En </a:t>
            </a:r>
            <a:r>
              <a:rPr lang="de-CH" dirty="0" err="1"/>
              <a:t>Guete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8700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0AACF-98BC-4BC4-AB59-C00D9561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944947-9ECE-4850-AEBE-E74129CE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95610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5E89E-14C8-48A7-AFAA-D3F0C60A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541A63-1FEA-4063-9807-CC8FDA069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42722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882E-21C9-4C99-9BDF-EE20649F8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85618" cy="1660445"/>
          </a:xfrm>
        </p:spPr>
        <p:txBody>
          <a:bodyPr/>
          <a:lstStyle/>
          <a:p>
            <a:r>
              <a:rPr lang="de-CH" dirty="0"/>
              <a:t>Master</a:t>
            </a:r>
            <a:br>
              <a:rPr lang="de-CH" dirty="0"/>
            </a:br>
            <a:r>
              <a:rPr lang="de-CH" dirty="0"/>
              <a:t>AC-Thor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F7E299A-1150-48E7-A87B-209EDC38B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105" y="193593"/>
            <a:ext cx="7393734" cy="6647577"/>
          </a:xfrm>
        </p:spPr>
      </p:pic>
    </p:spTree>
    <p:extLst>
      <p:ext uri="{BB962C8B-B14F-4D97-AF65-F5344CB8AC3E}">
        <p14:creationId xmlns:p14="http://schemas.microsoft.com/office/powerpoint/2010/main" val="2646726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BF963-B81A-45FD-AF02-9FE3814D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68524" cy="2239179"/>
          </a:xfrm>
        </p:spPr>
        <p:txBody>
          <a:bodyPr/>
          <a:lstStyle/>
          <a:p>
            <a:r>
              <a:rPr lang="de-CH" dirty="0"/>
              <a:t>Slave</a:t>
            </a:r>
            <a:br>
              <a:rPr lang="de-CH" dirty="0"/>
            </a:br>
            <a:r>
              <a:rPr lang="de-CH" dirty="0"/>
              <a:t>AC-Thor </a:t>
            </a:r>
            <a:r>
              <a:rPr lang="de-CH" dirty="0" err="1"/>
              <a:t>Nr</a:t>
            </a:r>
            <a:r>
              <a:rPr lang="de-CH" dirty="0"/>
              <a:t> 2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C721CB7-0F2C-4463-8D16-F417F22C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0816" y="-1"/>
            <a:ext cx="7031760" cy="6762105"/>
          </a:xfrm>
        </p:spPr>
      </p:pic>
    </p:spTree>
    <p:extLst>
      <p:ext uri="{BB962C8B-B14F-4D97-AF65-F5344CB8AC3E}">
        <p14:creationId xmlns:p14="http://schemas.microsoft.com/office/powerpoint/2010/main" val="153990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-  das Finden Zielgrössen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786"/>
            <a:ext cx="11353800" cy="5561214"/>
          </a:xfrm>
        </p:spPr>
        <p:txBody>
          <a:bodyPr>
            <a:normAutofit/>
          </a:bodyPr>
          <a:lstStyle/>
          <a:p>
            <a:endParaRPr lang="de-CH" sz="3600" dirty="0"/>
          </a:p>
          <a:p>
            <a:r>
              <a:rPr lang="de-CH" sz="3600" dirty="0"/>
              <a:t>Im Hunziker Areal leben (9) Wohngruppen aus je etwa 10 Personen in einer grossen Wohnung.</a:t>
            </a:r>
          </a:p>
          <a:p>
            <a:r>
              <a:rPr lang="de-CH" sz="3600" dirty="0"/>
              <a:t>Die Wohngruppe ist als ein Verein organisiert und dieser bestimmt das gemeinsame Leben.</a:t>
            </a:r>
          </a:p>
          <a:p>
            <a:r>
              <a:rPr lang="de-CH" sz="3600" dirty="0"/>
              <a:t>Wir sprachen mit einer altersdurchmischten Wohngruppe.</a:t>
            </a:r>
          </a:p>
          <a:p>
            <a:r>
              <a:rPr lang="de-CH" sz="3600" dirty="0"/>
              <a:t>…und diese Statuten bildeten die Grundlage für unser Projekt.</a:t>
            </a:r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57379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43CD2-057B-4DCC-A0E5-2173CC33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CEF9A-DD15-43FF-B23F-8554D235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CH" dirty="0"/>
              <a:t>Menschlich: Mehrgenerationen wohnen auf dem Land</a:t>
            </a:r>
          </a:p>
          <a:p>
            <a:pPr lvl="1"/>
            <a:r>
              <a:rPr lang="de-CH" sz="2800" dirty="0"/>
              <a:t>Zusammen arbeiten – einander helfen</a:t>
            </a:r>
          </a:p>
          <a:p>
            <a:pPr lvl="1"/>
            <a:r>
              <a:rPr lang="de-CH" sz="2800" dirty="0"/>
              <a:t>Gemeinsame Räume</a:t>
            </a:r>
          </a:p>
          <a:p>
            <a:pPr lvl="1"/>
            <a:r>
              <a:rPr lang="de-CH" sz="2800" dirty="0"/>
              <a:t>Private Räume gut getrennt</a:t>
            </a:r>
          </a:p>
          <a:p>
            <a:pPr lvl="1"/>
            <a:endParaRPr lang="de-CH" sz="2800" dirty="0"/>
          </a:p>
          <a:p>
            <a:r>
              <a:rPr lang="de-CH" dirty="0"/>
              <a:t>Technisch: Viel Autarkie, damit man möglichst unabhängig ist, weil Freiheit eine gewisse Unabhängigkeit bedingt!</a:t>
            </a:r>
          </a:p>
          <a:p>
            <a:pPr lvl="1"/>
            <a:r>
              <a:rPr lang="de-CH" sz="2800" dirty="0"/>
              <a:t>Garten</a:t>
            </a:r>
          </a:p>
          <a:p>
            <a:pPr lvl="1"/>
            <a:r>
              <a:rPr lang="de-CH" sz="2800" dirty="0"/>
              <a:t>Strom</a:t>
            </a:r>
          </a:p>
          <a:p>
            <a:pPr lvl="1"/>
            <a:r>
              <a:rPr lang="de-CH" sz="2800" dirty="0"/>
              <a:t>Heizung</a:t>
            </a:r>
          </a:p>
          <a:p>
            <a:pPr lvl="1"/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39755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B43CD2-057B-4DCC-A0E5-2173CC33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CEF9A-DD15-43FF-B23F-8554D235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600" dirty="0"/>
              <a:t>Menschlich: Mehrgenerationen wohnen auf dem Land</a:t>
            </a:r>
          </a:p>
          <a:p>
            <a:pPr lvl="1"/>
            <a:r>
              <a:rPr lang="de-CH" sz="3600" dirty="0"/>
              <a:t>Gibt es solche Menschen auf dem Land?</a:t>
            </a:r>
          </a:p>
          <a:p>
            <a:pPr lvl="1"/>
            <a:r>
              <a:rPr lang="de-CH" sz="3600" dirty="0"/>
              <a:t>Wie setzt man Mehrgenerationenwohnen um?</a:t>
            </a:r>
          </a:p>
          <a:p>
            <a:pPr lvl="1"/>
            <a:r>
              <a:rPr lang="de-CH" sz="3600" dirty="0"/>
              <a:t>Privatsphäre – Gemeinschaftsräume? </a:t>
            </a:r>
          </a:p>
          <a:p>
            <a:pPr lvl="1"/>
            <a:endParaRPr lang="de-CH" sz="3600" dirty="0"/>
          </a:p>
          <a:p>
            <a:r>
              <a:rPr lang="de-CH" sz="3600" dirty="0"/>
              <a:t>Technisch: Wieviel Autarkie ist möglich?</a:t>
            </a:r>
          </a:p>
          <a:p>
            <a:pPr lvl="1"/>
            <a:r>
              <a:rPr lang="de-CH" sz="3600" dirty="0"/>
              <a:t>Was ist machbar? …zu welchen Kosten?</a:t>
            </a:r>
          </a:p>
          <a:p>
            <a:pPr lvl="1"/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105355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9218-2FB5-445E-AF98-61B7E59E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Projekt Ablauf – Die Umsetzung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90F62A-2740-4862-8CCB-F6B00D9E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r>
              <a:rPr lang="de-CH" sz="3600" dirty="0"/>
              <a:t>2014 Projekt Muri</a:t>
            </a:r>
          </a:p>
          <a:p>
            <a:pPr marL="457200" lvl="1" indent="0">
              <a:buNone/>
            </a:pPr>
            <a:r>
              <a:rPr lang="de-CH" sz="3200" dirty="0"/>
              <a:t>Landkauf Mitten in Muri</a:t>
            </a:r>
          </a:p>
          <a:p>
            <a:pPr marL="457200" lvl="1" indent="0">
              <a:buNone/>
            </a:pPr>
            <a:r>
              <a:rPr lang="de-CH" sz="3200" dirty="0"/>
              <a:t>Gestaltungsplan</a:t>
            </a:r>
          </a:p>
          <a:p>
            <a:pPr marL="457200" lvl="1" indent="0">
              <a:buNone/>
            </a:pPr>
            <a:r>
              <a:rPr lang="de-CH" sz="3200" dirty="0"/>
              <a:t>Baueingabe</a:t>
            </a:r>
          </a:p>
          <a:p>
            <a:pPr marL="457200" lvl="1" indent="0">
              <a:buNone/>
            </a:pPr>
            <a:r>
              <a:rPr lang="de-CH" sz="3200" dirty="0"/>
              <a:t>Ablehnung</a:t>
            </a:r>
          </a:p>
          <a:p>
            <a:pPr marL="457200" lvl="1" indent="0">
              <a:buNone/>
            </a:pPr>
            <a:r>
              <a:rPr lang="de-CH" sz="3200" dirty="0"/>
              <a:t>Weiterzug </a:t>
            </a:r>
          </a:p>
          <a:p>
            <a:r>
              <a:rPr lang="de-CH" sz="3600" dirty="0"/>
              <a:t>2018 Gerichtsentscheid: </a:t>
            </a:r>
          </a:p>
          <a:p>
            <a:pPr lvl="1"/>
            <a:r>
              <a:rPr lang="de-CH" sz="3200" dirty="0"/>
              <a:t>keine Baubewilligung, wegen privaten Vorrechten aus den 70er Jahren.</a:t>
            </a:r>
          </a:p>
          <a:p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680254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Office PowerPoint</Application>
  <PresentationFormat>Breitbild</PresentationFormat>
  <Paragraphs>146</Paragraphs>
  <Slides>57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Wingdings</vt:lpstr>
      <vt:lpstr>Office</vt:lpstr>
      <vt:lpstr>Willkommen   bei  Synergie Plus</vt:lpstr>
      <vt:lpstr>Projekt Ablauf – Phase 1</vt:lpstr>
      <vt:lpstr>PowerPoint-Präsentation</vt:lpstr>
      <vt:lpstr>Projekt Ablauf – Die Alternativen</vt:lpstr>
      <vt:lpstr>PowerPoint-Präsentation</vt:lpstr>
      <vt:lpstr>Projekt Ablauf -  das Finden Zielgrössen</vt:lpstr>
      <vt:lpstr>Unsere Ziele</vt:lpstr>
      <vt:lpstr>Unsere Fragen</vt:lpstr>
      <vt:lpstr>Projekt Ablauf – Die Umsetzung</vt:lpstr>
      <vt:lpstr>Projekt Ablauf – Die Umsetzung</vt:lpstr>
      <vt:lpstr>Unser Zuhause</vt:lpstr>
      <vt:lpstr>…von Norden</vt:lpstr>
      <vt:lpstr>Projekt Ablauf – Die Umsetzung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 wenig mehr Tank – als Strasse!</vt:lpstr>
      <vt:lpstr>PowerPoint-Präsentation</vt:lpstr>
      <vt:lpstr>PowerPoint-Präsentation</vt:lpstr>
      <vt:lpstr>PowerPoint-Präsentation</vt:lpstr>
      <vt:lpstr>Die 7 Mutigen der ersten Stunde    Vereinsgündung im Juli 2021</vt:lpstr>
      <vt:lpstr>PowerPoint-Präsentation</vt:lpstr>
      <vt:lpstr>PowerPoint-Präsentation</vt:lpstr>
      <vt:lpstr>PowerPoint-Präsentation</vt:lpstr>
      <vt:lpstr>PowerPoint-Präsentation</vt:lpstr>
      <vt:lpstr>Arbeit und Genuss</vt:lpstr>
      <vt:lpstr>PowerPoint-Präsentation</vt:lpstr>
      <vt:lpstr>PowerPoint-Präsentation</vt:lpstr>
      <vt:lpstr>12 WCs – 1 gemeinsames Bad  Fussball-Spiel</vt:lpstr>
      <vt:lpstr>Zimmer mit viel Massiv-Holz  14cm Holzwände, gedübbelt - nicht geleimt</vt:lpstr>
      <vt:lpstr>Die Mehrgenerationengemeinschaft heute </vt:lpstr>
      <vt:lpstr>PowerPoint-Präsentation</vt:lpstr>
      <vt:lpstr>Die Baupläne des Minergie-P Hauses</vt:lpstr>
      <vt:lpstr>PowerPoint-Präsentation</vt:lpstr>
      <vt:lpstr>PowerPoint-Präsentation</vt:lpstr>
      <vt:lpstr>PowerPoint-Präsentation</vt:lpstr>
      <vt:lpstr>PowerPoint-Präsentation</vt:lpstr>
      <vt:lpstr>Die Technik</vt:lpstr>
      <vt:lpstr>Solarplan:  Fassaden und  Dächer  Bauplan für die  20 Strings 424 Panels à 340Wp = 144kWp</vt:lpstr>
      <vt:lpstr>‘Produktion’  Umwandlung</vt:lpstr>
      <vt:lpstr>Der Heizkreislauf pumpt  24°C bis 30°C warmes Wasser im Kreis </vt:lpstr>
      <vt:lpstr>Temperaturen im Tank am 18.2.2022</vt:lpstr>
      <vt:lpstr>PowerPoint-Präsentation</vt:lpstr>
      <vt:lpstr>PowerPoint-Präsentation</vt:lpstr>
      <vt:lpstr>PowerPoint-Präsentation</vt:lpstr>
      <vt:lpstr>PowerPoint-Präsentation</vt:lpstr>
      <vt:lpstr>Was ist speziell?</vt:lpstr>
      <vt:lpstr>Was wurde technisch erreicht?</vt:lpstr>
      <vt:lpstr>Was ist noch offen?</vt:lpstr>
      <vt:lpstr>Vielen Dank für’s Zuhören –  kopieren erwünscht!</vt:lpstr>
      <vt:lpstr>Ende</vt:lpstr>
      <vt:lpstr>PowerPoint-Präsentation</vt:lpstr>
      <vt:lpstr>Master AC-Thor</vt:lpstr>
      <vt:lpstr>Slave AC-Thor Nr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Ursprung</dc:creator>
  <cp:lastModifiedBy>Markus Ursprung</cp:lastModifiedBy>
  <cp:revision>10</cp:revision>
  <dcterms:created xsi:type="dcterms:W3CDTF">2021-10-15T10:00:26Z</dcterms:created>
  <dcterms:modified xsi:type="dcterms:W3CDTF">2022-02-23T11:00:40Z</dcterms:modified>
</cp:coreProperties>
</file>